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06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slide" Target="slide1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9_1#5d4edf9e6?vcp=1&amp;vop=1&amp;pid=3a52c10c3&amp;color=36,64,97&amp;vtp=1&amp;bt=1&amp;bbb=1"/>
              <p:cNvSpPr/>
              <p:nvPr/>
            </p:nvSpPr>
            <p:spPr>
              <a:xfrm>
                <a:off x="539496" y="242965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轴的对称点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平面的对称点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9_1#5d4edf9e6?vcp=1&amp;vop=1&amp;pid=3a52c10c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9655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0_1#5d4edf9e6?vcp=1&amp;vop=1&amp;pid=3a52c10c3&amp;color=36,64,97&amp;vtp=1&amp;bbb=1&amp;hb=1"/>
              <p:cNvSpPr/>
              <p:nvPr/>
            </p:nvSpPr>
            <p:spPr>
              <a:xfrm>
                <a:off x="539496" y="2803289"/>
                <a:ext cx="11109960" cy="1801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【解】由（2）可知，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轴对称，竖坐标不变，横、纵坐标变为相反数）.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平面对称，所以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平面对称，横、纵坐标不变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，竖坐标变为相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反数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0_1#5d4edf9e6?vcp=1&amp;vop=1&amp;pid=3a52c10c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3289"/>
                <a:ext cx="11109960" cy="1801940"/>
              </a:xfrm>
              <a:prstGeom prst="rect">
                <a:avLst/>
              </a:prstGeom>
              <a:blipFill>
                <a:blip r:embed="rId4"/>
                <a:stretch>
                  <a:fillRect l="-1317" r="-988" b="-77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1f4b733b?vcp=1&amp;pid=3c5748a1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空间向量的坐标运算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1_1#74377407c?vcp=1&amp;vop=1&amp;pid=21f4b733b&amp;color=36,64,97&amp;vtp=1&amp;bbb=1"/>
              <p:cNvSpPr/>
              <p:nvPr/>
            </p:nvSpPr>
            <p:spPr>
              <a:xfrm>
                <a:off x="539496" y="1318865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(3,4,0)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(2,5,5)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(0,3,5)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,求：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11_1#74377407c?vcp=1&amp;vop=1&amp;pid=21f4b733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865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2_1#74377407c?vcp=1&amp;vop=1&amp;pid=21f4b733b&amp;color=36,64,97&amp;vtp=1&amp;bbb=1"/>
              <p:cNvSpPr/>
              <p:nvPr/>
            </p:nvSpPr>
            <p:spPr>
              <a:xfrm>
                <a:off x="539496" y="172481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=(−1,1,5)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=(−3,−1,5)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12_1#74377407c?vcp=1&amp;vop=1&amp;pid=21f4b733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481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13_1#385601bb4?vcp=1&amp;vop=1&amp;pid=74377407c&amp;color=36,64,97&amp;vtp=1&amp;bbb=1"/>
              <p:cNvSpPr/>
              <p:nvPr/>
            </p:nvSpPr>
            <p:spPr>
              <a:xfrm>
                <a:off x="539496" y="213127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13_1#385601bb4?vcp=1&amp;vop=1&amp;pid=74377407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1273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14_1#385601bb4?vcp=1&amp;vop=1&amp;pid=74377407c&amp;color=36,64,97&amp;vtp=1&amp;bbb=1"/>
              <p:cNvSpPr/>
              <p:nvPr/>
            </p:nvSpPr>
            <p:spPr>
              <a:xfrm>
                <a:off x="539496" y="254656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=(−1,1,5)+(−3,−1,5)=(−4,0,10)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14_1#385601bb4?vcp=1&amp;vop=1&amp;pid=74377407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6563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BD.15_1#3c4ebdb69?vcp=1&amp;vop=1&amp;pid=74377407c&amp;color=36,64,97&amp;vtp=1&amp;bbb=1"/>
              <p:cNvSpPr/>
              <p:nvPr/>
            </p:nvSpPr>
            <p:spPr>
              <a:xfrm>
                <a:off x="539496" y="296185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BD.15_1#3c4ebdb69?vcp=1&amp;vop=1&amp;pid=74377407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1853"/>
                <a:ext cx="11109960" cy="363665"/>
              </a:xfrm>
              <a:prstGeom prst="rect">
                <a:avLst/>
              </a:prstGeom>
              <a:blipFill>
                <a:blip r:embed="rId7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AN.16_1#3c4ebdb69?vcp=1&amp;vop=1&amp;pid=74377407c&amp;color=36,64,97&amp;vtp=1&amp;bbb=1"/>
              <p:cNvSpPr/>
              <p:nvPr/>
            </p:nvSpPr>
            <p:spPr>
              <a:xfrm>
                <a:off x="539496" y="337714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=(−1,1,5)−(−3,−1,5)=(2,2,0)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7_AN.16_1#3c4ebdb69?vcp=1&amp;vop=1&amp;pid=74377407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77143"/>
                <a:ext cx="11109960" cy="363665"/>
              </a:xfrm>
              <a:prstGeom prst="rect">
                <a:avLst/>
              </a:prstGeom>
              <a:blipFill>
                <a:blip r:embed="rId8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7_BD.17_1#e71611d49?vcp=1&amp;vop=1&amp;pid=74377407c&amp;color=36,64,97&amp;vtp=1&amp;bbb=1"/>
              <p:cNvSpPr/>
              <p:nvPr/>
            </p:nvSpPr>
            <p:spPr>
              <a:xfrm>
                <a:off x="539496" y="379243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7_BD.17_1#e71611d49?vcp=1&amp;vop=1&amp;pid=74377407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92433"/>
                <a:ext cx="11109960" cy="363665"/>
              </a:xfrm>
              <a:prstGeom prst="rect">
                <a:avLst/>
              </a:prstGeom>
              <a:blipFill>
                <a:blip r:embed="rId9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O_7_AN.18_1#e71611d49?vcp=1&amp;vop=1&amp;pid=74377407c&amp;color=36,64,97&amp;vtp=1&amp;bbb=1"/>
              <p:cNvSpPr/>
              <p:nvPr/>
            </p:nvSpPr>
            <p:spPr>
              <a:xfrm>
                <a:off x="539496" y="420772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=(−1,1,5)⋅(−3,−1,5)=3−1+25=27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O_7_AN.18_1#e71611d49?vcp=1&amp;vop=1&amp;pid=74377407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07723"/>
                <a:ext cx="11109960" cy="363665"/>
              </a:xfrm>
              <a:prstGeom prst="rect">
                <a:avLst/>
              </a:prstGeom>
              <a:blipFill>
                <a:blip r:embed="rId10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O_7_BD.19_1#0703e9e2b?vcp=1&amp;vop=1&amp;pid=74377407c&amp;color=36,64,97&amp;vtp=1&amp;bbb=1"/>
              <p:cNvSpPr/>
              <p:nvPr/>
            </p:nvSpPr>
            <p:spPr>
              <a:xfrm>
                <a:off x="539496" y="462301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1" name="QO_7_BD.19_1#0703e9e2b?vcp=1&amp;vop=1&amp;pid=74377407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23013"/>
                <a:ext cx="11109960" cy="363665"/>
              </a:xfrm>
              <a:prstGeom prst="rect">
                <a:avLst/>
              </a:prstGeom>
              <a:blipFill>
                <a:blip r:embed="rId11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QO_7_AN.20_1#0703e9e2b?vcp=1&amp;vop=1&amp;pid=74377407c&amp;color=36,64,97&amp;vtp=1&amp;bbb=1"/>
              <p:cNvSpPr/>
              <p:nvPr/>
            </p:nvSpPr>
            <p:spPr>
              <a:xfrm>
                <a:off x="539496" y="4996330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【解】方法一：-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=−(−1,1,5)⋅(−6,−2,10)=−6+2−50=−54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：-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=−2×27=−54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2" name="QO_7_AN.20_1#0703e9e2b?vcp=1&amp;vop=1&amp;pid=74377407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96330"/>
                <a:ext cx="11109960" cy="773240"/>
              </a:xfrm>
              <a:prstGeom prst="rect">
                <a:avLst/>
              </a:prstGeom>
              <a:blipFill>
                <a:blip r:embed="rId12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1_1#830797c8b?vcp=1&amp;vop=1&amp;pid=74377407c&amp;color=36,64,97&amp;vtp=1&amp;bt=1&amp;bbb=1"/>
              <p:cNvSpPr/>
              <p:nvPr/>
            </p:nvSpPr>
            <p:spPr>
              <a:xfrm>
                <a:off x="539496" y="295264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1_1#830797c8b?vcp=1&amp;vop=1&amp;pid=74377407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5264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2_1#830797c8b?vcp=1&amp;vop=1&amp;pid=74377407c&amp;color=36,64,97&amp;vtp=1&amp;bbb=1"/>
              <p:cNvSpPr/>
              <p:nvPr/>
            </p:nvSpPr>
            <p:spPr>
              <a:xfrm>
                <a:off x="539496" y="3326275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)=(−4,0,10)⋅(2,2,0)=−8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=(1+1+25)−(9+1+25)=27−35=−8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2_1#830797c8b?vcp=1&amp;vop=1&amp;pid=74377407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6275"/>
                <a:ext cx="11109960" cy="772859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f3164f02c?vcp=1&amp;pid=21f4b733b&amp;color=36,64,97&amp;mp=1&amp;vtp=1&amp;bt=1&amp;bbb=1&amp;hb=1"/>
              <p:cNvSpPr/>
              <p:nvPr/>
            </p:nvSpPr>
            <p:spPr>
              <a:xfrm>
                <a:off x="539496" y="2941973"/>
                <a:ext cx="11109960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在进行空间向量的坐标运算时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，应注意对公式的灵活运用，可以先代入坐标进行运算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，也可以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先进行化简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，再代入坐标进行运算.如本题中的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，可以先求出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，再计算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数量积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，也可以先化简成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，再代入坐标求解.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6_BD#f3164f02c?vcp=1&amp;pid=21f4b733b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1973"/>
                <a:ext cx="11109960" cy="1191959"/>
              </a:xfrm>
              <a:prstGeom prst="rect">
                <a:avLst/>
              </a:prstGeom>
              <a:blipFill>
                <a:blip r:embed="rId3"/>
                <a:stretch>
                  <a:fillRect l="-1317" r="-126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f3164f02c?vcp=1&amp;pid=21f4b733b&amp;color=36,64,97&amp;mp=1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00140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bbde3932?vcp=1&amp;pid=3c5748a1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空间向量平行、垂直、夹角、模的坐标表示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23_1#ac8204778?vcp=1&amp;vop=1&amp;pid=2bbde3932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已知空间中的点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(2,0,−1)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(3,−2,−3)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O_6_BD.23_1#ac8204778?vcp=1&amp;vop=1&amp;pid=2bbde393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BD.24_1#ef7d6bef0?vaa=1&amp;vcp=1&amp;vop=1&amp;pid=ac8204778&amp;color=36,64,97&amp;vtp=1&amp;bbb=1"/>
              <p:cNvSpPr/>
              <p:nvPr/>
            </p:nvSpPr>
            <p:spPr>
              <a:xfrm>
                <a:off x="539496" y="1688171"/>
                <a:ext cx="11109960" cy="5786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夹角的余弦值为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B_7_BD.24_1#ef7d6bef0?vaa=1&amp;vcp=1&amp;vop=1&amp;pid=ac820477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578676"/>
              </a:xfrm>
              <a:prstGeom prst="rect">
                <a:avLst/>
              </a:prstGeom>
              <a:blipFill>
                <a:blip r:embed="rId4"/>
                <a:stretch>
                  <a:fillRect l="-1317" b="-22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N.26_1#ef7d6bef0.blank?vaa=1&amp;vcp=1&amp;vop=1&amp;pid=ac8204778&amp;color=36,64,97&amp;vpa=1&amp;vtp=1&amp;bbb=1&amp;rh=34.39"/>
              <p:cNvSpPr/>
              <p:nvPr/>
            </p:nvSpPr>
            <p:spPr>
              <a:xfrm>
                <a:off x="4032314" y="1772626"/>
                <a:ext cx="727139" cy="4367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7_AN.26_1#ef7d6bef0.blank?vaa=1&amp;vcp=1&amp;vop=1&amp;pid=ac8204778&amp;color=36,64,97&amp;vpa=1&amp;vtp=1&amp;bbb=1&amp;rh=34.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314" y="1772626"/>
                <a:ext cx="727139" cy="436753"/>
              </a:xfrm>
              <a:prstGeom prst="rect">
                <a:avLst/>
              </a:prstGeom>
              <a:blipFill>
                <a:blip r:embed="rId5"/>
                <a:stretch>
                  <a:fillRect b="-28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7_AS.25_1#ef7d6bef0?vaa=1&amp;vcp=1&amp;vop=1&amp;pid=ac8204778&amp;color=36,64,97&amp;vtp=1&amp;bbb=1"/>
              <p:cNvSpPr/>
              <p:nvPr/>
            </p:nvSpPr>
            <p:spPr>
              <a:xfrm>
                <a:off x="539496" y="2272371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＜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＞=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−1−2−6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B_7_AS.25_1#ef7d6bef0?vaa=1&amp;vcp=1&amp;vop=1&amp;pid=ac820477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72371"/>
                <a:ext cx="11109960" cy="533400"/>
              </a:xfrm>
              <a:prstGeom prst="rect">
                <a:avLst/>
              </a:prstGeom>
              <a:blipFill>
                <a:blip r:embed="rId6"/>
                <a:stretch>
                  <a:fillRect l="-1317" b="-9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28_1#a00da360e?vaa=1&amp;vcp=1&amp;vop=1&amp;pid=ac8204778&amp;color=36,64,97&amp;vtp=1&amp;bt=1&amp;bbb=1"/>
              <p:cNvSpPr/>
              <p:nvPr/>
            </p:nvSpPr>
            <p:spPr>
              <a:xfrm>
                <a:off x="539496" y="2702832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7_BD.28_1#a00da360e?vaa=1&amp;vcp=1&amp;vop=1&amp;pid=ac820477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2832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30_1#a00da360e.blank?vaa=1&amp;vcp=1&amp;vop=1&amp;pid=ac8204778&amp;color=36,64,97&amp;vpa=2&amp;vtp=1&amp;bbb=1"/>
              <p:cNvSpPr/>
              <p:nvPr/>
            </p:nvSpPr>
            <p:spPr>
              <a:xfrm>
                <a:off x="4758880" y="2771729"/>
                <a:ext cx="2270125" cy="2734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(2,−3,−5)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(−2,3,5)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30_1#a00da360e.blank?vaa=1&amp;vcp=1&amp;vop=1&amp;pid=ac8204778&amp;color=36,64,97&amp;vpa=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8880" y="2771729"/>
                <a:ext cx="2270125" cy="273495"/>
              </a:xfrm>
              <a:prstGeom prst="rect">
                <a:avLst/>
              </a:prstGeom>
              <a:blipFill>
                <a:blip r:embed="rId4"/>
                <a:stretch>
                  <a:fillRect l="-2419" t="-28889" r="-2419" b="-5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29_1#a00da360e?vaa=1&amp;vcp=1&amp;vop=1&amp;pid=ac8204778&amp;color=36,64,97&amp;vtp=1&amp;bbb=1&amp;hb=1"/>
              <p:cNvSpPr/>
              <p:nvPr/>
            </p:nvSpPr>
            <p:spPr>
              <a:xfrm>
                <a:off x="539496" y="3110057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,化简得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=(2,−3,−5)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(−2,3,5)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7_AS.29_1#a00da360e?vaa=1&amp;vcp=1&amp;vop=1&amp;pid=ac820477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10057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r="-32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32_1#b94250f0a?vaa=1&amp;vcp=1&amp;vop=1&amp;pid=ac8204778&amp;color=36,64,97&amp;vtp=1&amp;bt=1&amp;bbb=1"/>
              <p:cNvSpPr/>
              <p:nvPr/>
            </p:nvSpPr>
            <p:spPr>
              <a:xfrm>
                <a:off x="539496" y="2768300"/>
                <a:ext cx="11109960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若向量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互相垂直，则实数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7_BD.32_1#b94250f0a?vaa=1&amp;vcp=1&amp;vop=1&amp;pid=ac820477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8300"/>
                <a:ext cx="11109960" cy="517144"/>
              </a:xfrm>
              <a:prstGeom prst="rect">
                <a:avLst/>
              </a:prstGeom>
              <a:blipFill>
                <a:blip r:embed="rId3"/>
                <a:stretch>
                  <a:fillRect l="-1317" b="-270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34_1#b94250f0a.blank?vaa=1&amp;vcp=1&amp;vop=1&amp;pid=ac8204778&amp;color=36,64,97&amp;vpa=3&amp;vtp=1&amp;bbb=1&amp;rh=30.68"/>
              <p:cNvSpPr/>
              <p:nvPr/>
            </p:nvSpPr>
            <p:spPr>
              <a:xfrm>
                <a:off x="5972683" y="2831166"/>
                <a:ext cx="311150" cy="3896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34_1#b94250f0a.blank?vaa=1&amp;vcp=1&amp;vop=1&amp;pid=ac8204778&amp;color=36,64,97&amp;vpa=3&amp;vtp=1&amp;bbb=1&amp;rh=30.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2683" y="2831166"/>
                <a:ext cx="311150" cy="389636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33_1#b94250f0a?vaa=1&amp;vcp=1&amp;vop=1&amp;pid=ac8204778&amp;color=36,64,97&amp;vtp=1&amp;bbb=1"/>
              <p:cNvSpPr/>
              <p:nvPr/>
            </p:nvSpPr>
            <p:spPr>
              <a:xfrm>
                <a:off x="539496" y="3287349"/>
                <a:ext cx="11109960" cy="938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=(2,−3,−5)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互相垂直，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+1)−3(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−2)−5(3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7_AS.33_1#b94250f0a?vaa=1&amp;vcp=1&amp;vop=1&amp;pid=ac820477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7349"/>
                <a:ext cx="11109960" cy="938784"/>
              </a:xfrm>
              <a:prstGeom prst="rect">
                <a:avLst/>
              </a:prstGeom>
              <a:blipFill>
                <a:blip r:embed="rId5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S.36_1#ac8204778?vcp=1&amp;vop=1&amp;pid=2bbde3932&amp;color=36,64,97&amp;vtp=1&amp;bt=1&amp;bbb=1"/>
              <p:cNvSpPr/>
              <p:nvPr/>
            </p:nvSpPr>
            <p:spPr>
              <a:xfrm>
                <a:off x="539496" y="3333641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=(1,−2,−2)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=(2,−3,−5)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S.36_1#ac8204778?vcp=1&amp;vop=1&amp;pid=2bbde393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3641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f4bf5fbc?vcp=1&amp;pid=3c5748a12&amp;color=101,101,255&amp;vtp=1&amp;bt=1&amp;bbb=1"/>
          <p:cNvSpPr/>
          <p:nvPr/>
        </p:nvSpPr>
        <p:spPr>
          <a:xfrm>
            <a:off x="539496" y="828000"/>
            <a:ext cx="11109960" cy="3726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空间向量的坐标运算在立体几何中的应用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7_1#ac38a3039?vcp=1&amp;vop=1&amp;pid=1f4bf5fbc&amp;color=36,64,97&amp;vtp=1&amp;bbb=1&amp;hb=1"/>
              <p:cNvSpPr/>
              <p:nvPr/>
            </p:nvSpPr>
            <p:spPr>
              <a:xfrm>
                <a:off x="539496" y="1193379"/>
                <a:ext cx="11109960" cy="767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在棱长为1的正方体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𝐶𝐺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的中点，应用空间向量的方法求解下列问题：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37_1#ac38a3039?vcp=1&amp;vop=1&amp;pid=1f4bf5fb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93379"/>
                <a:ext cx="11109960" cy="767080"/>
              </a:xfrm>
              <a:prstGeom prst="rect">
                <a:avLst/>
              </a:prstGeom>
              <a:blipFill>
                <a:blip r:embed="rId3"/>
                <a:stretch>
                  <a:fillRect l="-1317" r="-165"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38_1#944113f34?vcp=1&amp;vop=1&amp;pid=ac38a3039&amp;color=36,64,97&amp;vtp=1&amp;bbb=1"/>
              <p:cNvSpPr/>
              <p:nvPr/>
            </p:nvSpPr>
            <p:spPr>
              <a:xfrm>
                <a:off x="539496" y="2013100"/>
                <a:ext cx="11109960" cy="3065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38_1#944113f34?vcp=1&amp;vop=1&amp;pid=ac38a3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13100"/>
                <a:ext cx="11109960" cy="306515"/>
              </a:xfrm>
              <a:prstGeom prst="rect">
                <a:avLst/>
              </a:prstGeom>
              <a:blipFill>
                <a:blip r:embed="rId4"/>
                <a:stretch>
                  <a:fillRect l="-1317" t="-15686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39_1#944113f34?vcp=1&amp;vop=1&amp;pid=ac38a3039&amp;color=36,64,97&amp;vtp=1&amp;bbb=1"/>
              <p:cNvSpPr/>
              <p:nvPr/>
            </p:nvSpPr>
            <p:spPr>
              <a:xfrm>
                <a:off x="539496" y="2325394"/>
                <a:ext cx="11109960" cy="92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如图所示，建立空间直角坐标系，则有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，0，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,0)−(0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=(0,1,0)−(1,1,1)=(−1,0,−1)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39_1#944113f34?vcp=1&amp;vop=1&amp;pid=ac38a3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25394"/>
                <a:ext cx="11109960" cy="927100"/>
              </a:xfrm>
              <a:prstGeom prst="rect">
                <a:avLst/>
              </a:prstGeom>
              <a:blipFill>
                <a:blip r:embed="rId5"/>
                <a:stretch>
                  <a:fillRect l="-1317" b="-8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O_7_AN.39_2#944113f34?vcp=1&amp;vop=1&amp;pid=ac38a3039&amp;color=36,64,97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8928" y="3379494"/>
            <a:ext cx="192024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39_3#944113f34?vcp=1&amp;vop=1&amp;pid=ac38a3039&amp;color=36,64,97&amp;vtp=1&amp;bbb=1"/>
              <p:cNvSpPr/>
              <p:nvPr/>
            </p:nvSpPr>
            <p:spPr>
              <a:xfrm>
                <a:off x="539496" y="5436894"/>
                <a:ext cx="11109960" cy="7951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×(−1)+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×0+(−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O_7_AN.39_3#944113f34?vcp=1&amp;vop=1&amp;pid=ac38a3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436894"/>
                <a:ext cx="11109960" cy="795147"/>
              </a:xfrm>
              <a:prstGeom prst="rect">
                <a:avLst/>
              </a:prstGeom>
              <a:blipFill>
                <a:blip r:embed="rId7"/>
                <a:stretch>
                  <a:fillRect l="-549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0_1#76615d0bc?vcp=1&amp;vop=1&amp;pid=ac38a3039&amp;color=36,64,97&amp;vtp=1&amp;bt=1&amp;bbb=1"/>
              <p:cNvSpPr/>
              <p:nvPr/>
            </p:nvSpPr>
            <p:spPr>
              <a:xfrm>
                <a:off x="539496" y="851998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0_1#76615d0bc?vcp=1&amp;vop=1&amp;pid=ac38a303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51998"/>
                <a:ext cx="11109960" cy="401447"/>
              </a:xfrm>
              <a:prstGeom prst="rect">
                <a:avLst/>
              </a:prstGeom>
              <a:blipFill>
                <a:blip r:embed="rId3"/>
                <a:stretch>
                  <a:fillRect l="-1317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1_1#76615d0bc?vcp=1&amp;vop=1&amp;pid=ac38a3039&amp;color=36,64,97&amp;vtp=1&amp;bbb=1"/>
              <p:cNvSpPr/>
              <p:nvPr/>
            </p:nvSpPr>
            <p:spPr>
              <a:xfrm>
                <a:off x="539496" y="1259223"/>
                <a:ext cx="11109960" cy="2643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,0)−(0,1,1)=(0,−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𝐸𝐹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</m:t>
                            </m:r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𝐸𝐹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17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51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51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1_1#76615d0bc?vcp=1&amp;vop=1&amp;pid=ac38a3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59223"/>
                <a:ext cx="11109960" cy="2643315"/>
              </a:xfrm>
              <a:prstGeom prst="rect">
                <a:avLst/>
              </a:prstGeom>
              <a:blipFill>
                <a:blip r:embed="rId4"/>
                <a:stretch>
                  <a:fillRect l="-1317" b="-32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42_1#c3fecca57?vcp=1&amp;vop=1&amp;pid=ac38a3039&amp;color=36,64,97&amp;vtp=1&amp;bbb=1"/>
              <p:cNvSpPr/>
              <p:nvPr/>
            </p:nvSpPr>
            <p:spPr>
              <a:xfrm>
                <a:off x="539496" y="390482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42_1#c3fecca57?vcp=1&amp;vop=1&amp;pid=ac38a3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04823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43_1#c3fecca57?vcp=1&amp;vop=1&amp;pid=ac38a3039&amp;color=36,64,97&amp;vtp=1&amp;bbb=1"/>
              <p:cNvSpPr/>
              <p:nvPr/>
            </p:nvSpPr>
            <p:spPr>
              <a:xfrm>
                <a:off x="539496" y="4269313"/>
                <a:ext cx="11109960" cy="163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𝐹𝐻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𝐹𝐻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41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43_1#c3fecca57?vcp=1&amp;vop=1&amp;pid=ac38a3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69313"/>
                <a:ext cx="11109960" cy="1638300"/>
              </a:xfrm>
              <a:prstGeom prst="rect">
                <a:avLst/>
              </a:prstGeom>
              <a:blipFill>
                <a:blip r:embed="rId6"/>
                <a:stretch>
                  <a:fillRect l="-1317" b="-11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77d5e05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777d5e05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e777d5e05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4_1#032ebb0c5?vcp=1&amp;vop=1&amp;pid=1f4bf5fbc&amp;color=36,64,97&amp;vtp=1&amp;bt=1&amp;bbb=1&amp;hb=1"/>
              <p:cNvSpPr/>
              <p:nvPr/>
            </p:nvSpPr>
            <p:spPr>
              <a:xfrm>
                <a:off x="539496" y="1741728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如图，在正三棱柱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中，所有的棱长均为2，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边的中点，则在棱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上是否存在点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44_1#032ebb0c5?vcp=1&amp;vop=1&amp;pid=1f4bf5fb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41728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r="-878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44_2#032ebb0c5?vcp=1&amp;vop=1&amp;pid=1f4bf5fbc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0912" y="2710928"/>
            <a:ext cx="2157984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45_1#032ebb0c5?vcp=1&amp;vop=1&amp;pid=1f4bf5fbc&amp;color=36,64,97&amp;mp=1&amp;vtp=1&amp;bt=1&amp;bbb=1"/>
              <p:cNvSpPr/>
              <p:nvPr/>
            </p:nvSpPr>
            <p:spPr>
              <a:xfrm>
                <a:off x="539496" y="870635"/>
                <a:ext cx="1110996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45_1#032ebb0c5?vcp=1&amp;vop=1&amp;pid=1f4bf5fbc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70635"/>
                <a:ext cx="11109960" cy="36385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45_2#032ebb0c5?vcp=1&amp;vop=1&amp;pid=1f4bf5fbc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6904" y="1371269"/>
            <a:ext cx="2304288" cy="28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45_3#032ebb0c5?vcp=1&amp;vop=1&amp;pid=1f4bf5fbc&amp;color=36,64,97&amp;vtp=1&amp;bbb=1"/>
              <p:cNvSpPr/>
              <p:nvPr/>
            </p:nvSpPr>
            <p:spPr>
              <a:xfrm>
                <a:off x="539496" y="4355769"/>
                <a:ext cx="11109960" cy="180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轴，建立如图所示的空间直角坐标系.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据棱长都等于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45_3#032ebb0c5?vcp=1&amp;vop=1&amp;pid=1f4bf5fb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55769"/>
                <a:ext cx="11109960" cy="1803400"/>
              </a:xfrm>
              <a:prstGeom prst="rect">
                <a:avLst/>
              </a:prstGeom>
              <a:blipFill>
                <a:blip r:embed="rId5"/>
                <a:stretch>
                  <a:fillRect l="-1317" b="-40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45_3#032ebb0c5?vcp=1&amp;vop=1&amp;pid=1f4bf5fbc&amp;color=36,64,97&amp;vtp=1&amp;bbb=1">
                <a:extLst>
                  <a:ext uri="{FF2B5EF4-FFF2-40B4-BE49-F238E27FC236}">
                    <a16:creationId xmlns:a16="http://schemas.microsoft.com/office/drawing/2014/main" id="{2874EE67-7AA2-A755-B4A3-4015B57A7D72}"/>
                  </a:ext>
                </a:extLst>
              </p:cNvPr>
              <p:cNvSpPr/>
              <p:nvPr/>
            </p:nvSpPr>
            <p:spPr>
              <a:xfrm>
                <a:off x="539496" y="2752331"/>
                <a:ext cx="11109960" cy="15035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,1,2)⋅(−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𝑀𝑁</m:t>
                            </m:r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𝑀𝑁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矛盾，所以在棱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上不存在点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的夹角为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45_3#032ebb0c5?vcp=1&amp;vop=1&amp;pid=1f4bf5fbc&amp;color=36,64,97&amp;vtp=1&amp;bbb=1">
                <a:extLst>
                  <a:ext uri="{FF2B5EF4-FFF2-40B4-BE49-F238E27FC236}">
                    <a16:creationId xmlns:a16="http://schemas.microsoft.com/office/drawing/2014/main" id="{2874EE67-7AA2-A755-B4A3-4015B57A7D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2331"/>
                <a:ext cx="11109960" cy="1503553"/>
              </a:xfrm>
              <a:prstGeom prst="rect">
                <a:avLst/>
              </a:prstGeom>
              <a:blipFill>
                <a:blip r:embed="rId2"/>
                <a:stretch>
                  <a:fillRect l="-1317" b="-56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00935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561dd2d9c.fixed?vcp=1&amp;pid=e777d5e0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561dd2d9c.fixed?vcp=1&amp;pid=e777d5e05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561dd2d9c.fixed?vcp=1&amp;pid=e777d5e05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空间向量的坐标表示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6b02d17e6.fixed?vcp=1&amp;pid=561dd2d9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6b02d17e6.fixed?vcp=1&amp;pid=561dd2d9c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6.2.2</a:t>
            </a:r>
            <a:endParaRPr lang="en-US" altLang="zh-CN" sz="5400" dirty="0"/>
          </a:p>
        </p:txBody>
      </p:sp>
      <p:sp>
        <p:nvSpPr>
          <p:cNvPr id="4" name="C_3_BD#6b02d17e6.fixed?vcp=1&amp;pid=561dd2d9c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空间向量的坐标表示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4ab4745c4?lid=20b48f911&amp;cid=20b48f911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空间向量的坐标表示</a:t>
            </a:r>
            <a:endParaRPr lang="en-US" altLang="zh-CN" sz="1800" dirty="0"/>
          </a:p>
        </p:txBody>
      </p:sp>
      <p:sp>
        <p:nvSpPr>
          <p:cNvPr id="3" name="C_1#目录1:4ab4745c4?lid=ebb933949&amp;cid=ebb933949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确定空间直角坐标系中点的坐标</a:t>
            </a:r>
            <a:endParaRPr lang="en-US" altLang="zh-CN" sz="1800" dirty="0"/>
          </a:p>
        </p:txBody>
      </p:sp>
      <p:sp>
        <p:nvSpPr>
          <p:cNvPr id="4" name="C_1#目录1:4ab4745c4?lid=550e1deda&amp;cid=550e1deda&amp;vtp=1&amp;bbb=1">
            <a:hlinkClick r:id="rId3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空间向量的坐标运算</a:t>
            </a:r>
            <a:endParaRPr lang="en-US" altLang="zh-CN" sz="1800" dirty="0"/>
          </a:p>
        </p:txBody>
      </p:sp>
      <p:sp>
        <p:nvSpPr>
          <p:cNvPr id="5" name="C_1#目录1:4ab4745c4?lid=cd50468d1&amp;cid=cd50468d1&amp;vtp=1&amp;bbb=1">
            <a:hlinkClick r:id="rId4" action="ppaction://hlinksldjump"/>
          </p:cNvPr>
          <p:cNvSpPr/>
          <p:nvPr/>
        </p:nvSpPr>
        <p:spPr>
          <a:xfrm>
            <a:off x="6044184" y="399177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空间向量的坐标表示</a:t>
            </a:r>
            <a:endParaRPr lang="en-US" altLang="zh-CN" sz="1800" dirty="0"/>
          </a:p>
        </p:txBody>
      </p:sp>
      <p:sp>
        <p:nvSpPr>
          <p:cNvPr id="6" name="C_1#目录1:4ab4745c4?lid=21f4b733b&amp;cid=21f4b733b&amp;vtp=1&amp;bbb=1">
            <a:hlinkClick r:id="rId5" action="ppaction://hlinksldjump"/>
          </p:cNvPr>
          <p:cNvSpPr/>
          <p:nvPr/>
        </p:nvSpPr>
        <p:spPr>
          <a:xfrm>
            <a:off x="6044184" y="43941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空间向量的坐标运算</a:t>
            </a:r>
            <a:endParaRPr lang="en-US" altLang="zh-CN" sz="1800" dirty="0"/>
          </a:p>
        </p:txBody>
      </p:sp>
      <p:sp>
        <p:nvSpPr>
          <p:cNvPr id="7" name="C_1#目录1:4ab4745c4?lid=2bbde3932&amp;cid=2bbde3932&amp;vtp=1&amp;bbb=1">
            <a:hlinkClick r:id="rId6" action="ppaction://hlinksldjump"/>
          </p:cNvPr>
          <p:cNvSpPr/>
          <p:nvPr/>
        </p:nvSpPr>
        <p:spPr>
          <a:xfrm>
            <a:off x="6044184" y="4787300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空间向量平行、垂直、夹角、模的坐标表示</a:t>
            </a:r>
            <a:endParaRPr lang="en-US" altLang="zh-CN" sz="1800" dirty="0"/>
          </a:p>
        </p:txBody>
      </p:sp>
      <p:sp>
        <p:nvSpPr>
          <p:cNvPr id="8" name="C_1#目录1:4ab4745c4?lid=1f4bf5fbc&amp;cid=1f4bf5fbc&amp;vtp=1&amp;bbb=1">
            <a:hlinkClick r:id="rId7" action="ppaction://hlinksldjump"/>
          </p:cNvPr>
          <p:cNvSpPr/>
          <p:nvPr/>
        </p:nvSpPr>
        <p:spPr>
          <a:xfrm>
            <a:off x="6044184" y="518049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空间向量的坐标运算在立体几何中的应用</a:t>
            </a:r>
            <a:endParaRPr lang="en-US" altLang="zh-CN" sz="1800" dirty="0"/>
          </a:p>
        </p:txBody>
      </p:sp>
      <p:pic>
        <p:nvPicPr>
          <p:cNvPr id="9" name="O_0#目录1:4ab4745c4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10" name="O_0#目录1:4ab4745c4.fixed?vcp=1&amp;color=36,64,97&amp;tib=255,255,255&amp;vtp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11" name="O_0#目录1:4ab4745c4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2" name="O_0#目录1:4ab4745c4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3" name="O_0#目录1:4ab4745c4.fixed?lid=4ab4745c4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4" name="O_0#目录1:4ab4745c4.fixed?lid=3c5748a12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4ab4745c4?vcp=1&amp;pid=6b02d17e6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4ab4745c4?vcp=1&amp;pid=6b02d17e6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20b48f911?vcp=1&amp;pid=4ab4745c4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空间向量的坐标表示</a:t>
            </a:r>
            <a:endParaRPr lang="en-US" altLang="zh-CN" sz="2200" dirty="0"/>
          </a:p>
        </p:txBody>
      </p:sp>
      <p:sp>
        <p:nvSpPr>
          <p:cNvPr id="5" name="C_5_BD#ebb933949?vcp=1&amp;pid=4ab4745c4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确定空间直角坐标系中点的坐标</a:t>
            </a:r>
            <a:endParaRPr lang="en-US" altLang="zh-CN" sz="2200" dirty="0"/>
          </a:p>
        </p:txBody>
      </p:sp>
      <p:sp>
        <p:nvSpPr>
          <p:cNvPr id="6" name="C_5_BD#550e1deda?vcp=1&amp;pid=4ab4745c4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空间向量的坐标运算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c5748a12?vcp=1&amp;pid=6b02d17e6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3c5748a12?vcp=1&amp;pid=6b02d17e6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cd50468d1?vcp=1&amp;pid=3c5748a12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空间向量的坐标表示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_1#3a52c10c3?vcp=1&amp;vop=1&amp;pid=cd50468d1&amp;color=36,64,97&amp;vtp=1&amp;bbb=1&amp;hb=1"/>
              <p:cNvSpPr/>
              <p:nvPr/>
            </p:nvSpPr>
            <p:spPr>
              <a:xfrm>
                <a:off x="539496" y="1978732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如图，在平行六面体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是矩形，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，平行六面体的高为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在底面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的投影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的中点.设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的重心为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.建立适当的空间直角坐标系并写出下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列点的坐标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BD.1_1#3a52c10c3?vcp=1&amp;vop=1&amp;pid=cd50468d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8732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r="-988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BD.1_2#3a52c10c3?htil=1&amp;vcp=1&amp;vop=1&amp;pid=cd50468d1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8345" y="2278293"/>
            <a:ext cx="1841269" cy="166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_1#3a52c10c3?htil=1&amp;vcp=1&amp;vop=1&amp;pid=cd50468d1&amp;color=36,64,97&amp;vtp=1&amp;bt=1&amp;bbb=1&amp;hb=1"/>
              <p:cNvSpPr/>
              <p:nvPr/>
            </p:nvSpPr>
            <p:spPr>
              <a:xfrm>
                <a:off x="544068" y="1176578"/>
                <a:ext cx="11393008" cy="8434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1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轴，以过点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且平行于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smtClean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轴建立空</a:t>
                </a:r>
                <a:r>
                  <a:rPr lang="en-US" altLang="zh-CN" b="0" i="0" dirty="0" smtClean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间直</a:t>
                </a:r>
              </a:p>
              <a:p>
                <a:pPr algn="l" latinLnBrk="1">
                  <a:lnSpc>
                    <a:spcPts val="3300"/>
                  </a:lnSpc>
                </a:pPr>
                <a:r>
                  <a:rPr lang="en-US" altLang="zh-CN" b="0" i="0" dirty="0" smtClean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角坐标系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2_1#3a52c10c3?htil=1&amp;vcp=1&amp;vop=1&amp;pid=cd50468d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068" y="1176578"/>
                <a:ext cx="11393008" cy="843415"/>
              </a:xfrm>
              <a:prstGeom prst="rect">
                <a:avLst/>
              </a:prstGeom>
              <a:blipFill>
                <a:blip r:embed="rId4"/>
                <a:stretch>
                  <a:fillRect l="-1231" r="-54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2_2#3a52c10c3?htil=1&amp;vcp=1&amp;vop=1&amp;pid=cd50468d1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3296" y="2019993"/>
            <a:ext cx="1833788" cy="196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3_1#ffb7abc78?vcp=1&amp;vop=1&amp;pid=3a52c10c3&amp;color=36,64,97&amp;vtp=1&amp;bbb=1"/>
              <p:cNvSpPr/>
              <p:nvPr/>
            </p:nvSpPr>
            <p:spPr>
              <a:xfrm>
                <a:off x="539496" y="429722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3_1#ffb7abc78?vcp=1&amp;vop=1&amp;pid=3a52c10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97222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4_1#ffb7abc78?vcp=1&amp;vop=1&amp;pid=3a52c10c3&amp;color=36,64,97&amp;vtp=1&amp;bbb=1&amp;hb=1"/>
              <p:cNvSpPr/>
              <p:nvPr/>
            </p:nvSpPr>
            <p:spPr>
              <a:xfrm>
                <a:off x="539496" y="4661712"/>
                <a:ext cx="11109960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，由图可知，它在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轴上的投影为点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(2,−2,0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（提示：投影法）.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4_1#ffb7abc78?vcp=1&amp;vop=1&amp;pid=3a52c10c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61712"/>
                <a:ext cx="11109960" cy="1230059"/>
              </a:xfrm>
              <a:prstGeom prst="rect">
                <a:avLst/>
              </a:prstGeom>
              <a:blipFill>
                <a:blip r:embed="rId7"/>
                <a:stretch>
                  <a:fillRect l="-1317" r="-3183" b="-114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5_1#794b291e0?vcp=1&amp;vop=1&amp;pid=3a52c10c3&amp;color=36,64,97&amp;vtp=1&amp;bt=1&amp;bbb=1"/>
              <p:cNvSpPr/>
              <p:nvPr/>
            </p:nvSpPr>
            <p:spPr>
              <a:xfrm>
                <a:off x="539496" y="144854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5_1#794b291e0?vcp=1&amp;vop=1&amp;pid=3a52c10c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48549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6_1#794b291e0?vcp=1&amp;vop=1&amp;pid=3a52c10c3&amp;color=36,64,97&amp;vtp=1&amp;bbb=1"/>
              <p:cNvSpPr/>
              <p:nvPr/>
            </p:nvSpPr>
            <p:spPr>
              <a:xfrm>
                <a:off x="539496" y="1822183"/>
                <a:ext cx="11109960" cy="4714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的重心，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2+2+0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0+2−2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+0+0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（提示：公式法）.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6_1#794b291e0?vcp=1&amp;vop=1&amp;pid=3a52c10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22183"/>
                <a:ext cx="11109960" cy="471424"/>
              </a:xfrm>
              <a:prstGeom prst="rect">
                <a:avLst/>
              </a:prstGeom>
              <a:blipFill>
                <a:blip r:embed="rId4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7_1#8c4f8d170?vcp=1&amp;vop=1&amp;pid=3a52c10c3&amp;color=36,64,97&amp;vtp=1&amp;bbb=1"/>
              <p:cNvSpPr/>
              <p:nvPr/>
            </p:nvSpPr>
            <p:spPr>
              <a:xfrm>
                <a:off x="539496" y="230478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7_1#8c4f8d170?vcp=1&amp;vop=1&amp;pid=3a52c10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4783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8_1#8c4f8d170?vcp=1&amp;vop=1&amp;pid=3a52c10c3&amp;color=36,64,97&amp;vtp=1&amp;bbb=1"/>
              <p:cNvSpPr/>
              <p:nvPr/>
            </p:nvSpPr>
            <p:spPr>
              <a:xfrm>
                <a:off x="539496" y="2669273"/>
                <a:ext cx="11109960" cy="2919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=(0,2,2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（提示：向量法，利用向量相等求解），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(2,4,2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8_1#8c4f8d170?vcp=1&amp;vop=1&amp;pid=3a52c10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69273"/>
                <a:ext cx="11109960" cy="2919159"/>
              </a:xfrm>
              <a:prstGeom prst="rect">
                <a:avLst/>
              </a:prstGeom>
              <a:blipFill>
                <a:blip r:embed="rId6"/>
                <a:stretch>
                  <a:fillRect l="-1317" b="-4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573</Words>
  <Application>Microsoft Office PowerPoint</Application>
  <PresentationFormat>宽屏</PresentationFormat>
  <Paragraphs>127</Paragraphs>
  <Slides>22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 (正文)</vt:lpstr>
      <vt:lpstr>等线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2025-10-21T07:14:20Z</dcterms:created>
  <dcterms:modified xsi:type="dcterms:W3CDTF">2025-10-21T07:41:26Z</dcterms:modified>
  <cp:category/>
  <cp:contentStatus/>
</cp:coreProperties>
</file>